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9"/>
  </p:notesMasterIdLst>
  <p:handoutMasterIdLst>
    <p:handoutMasterId r:id="rId10"/>
  </p:handoutMasterIdLst>
  <p:sldIdLst>
    <p:sldId id="1202" r:id="rId5"/>
    <p:sldId id="1221" r:id="rId6"/>
    <p:sldId id="1233" r:id="rId7"/>
    <p:sldId id="123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pt Brett J. Cassidy, OG/CCE" initials="CCE/bjc" lastIdx="9" clrIdx="0"/>
  <p:cmAuthor id="1" name="nathan.powell" initials="njp" lastIdx="66" clrIdx="1"/>
  <p:cmAuthor id="2" name="Do McCutcheon" initials="DM" lastIdx="2" clrIdx="2"/>
  <p:cmAuthor id="3" name="Nathan J. Powell" initials="NJP" lastIdx="43" clrIdx="3"/>
  <p:cmAuthor id="4" name="aron.pena" initials="a" lastIdx="49" clrIdx="4"/>
  <p:cmAuthor id="5" name="USAF User" initials="UU" lastIdx="0" clrIdx="5"/>
  <p:cmAuthor id="6" name="Aron Peña" initials="AP" lastIdx="18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C2D83"/>
    <a:srgbClr val="F5D90B"/>
    <a:srgbClr val="60C99C"/>
    <a:srgbClr val="996633"/>
    <a:srgbClr val="151C77"/>
    <a:srgbClr val="FFFF00"/>
    <a:srgbClr val="FF6600"/>
    <a:srgbClr val="3333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82282" autoAdjust="0"/>
  </p:normalViewPr>
  <p:slideViewPr>
    <p:cSldViewPr snapToGrid="0" snapToObjects="1">
      <p:cViewPr varScale="1">
        <p:scale>
          <a:sx n="74" d="100"/>
          <a:sy n="74" d="100"/>
        </p:scale>
        <p:origin x="14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1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816" y="-72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t" anchorCtr="0" compatLnSpc="1">
            <a:prstTxWarp prst="textNoShape">
              <a:avLst/>
            </a:prstTxWarp>
          </a:bodyPr>
          <a:lstStyle>
            <a:lvl1pPr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008" y="1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t" anchorCtr="0" compatLnSpc="1">
            <a:prstTxWarp prst="textNoShape">
              <a:avLst/>
            </a:prstTxWarp>
          </a:bodyPr>
          <a:lstStyle>
            <a:lvl1pPr algn="r"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29037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b" anchorCtr="0" compatLnSpc="1">
            <a:prstTxWarp prst="textNoShape">
              <a:avLst/>
            </a:prstTxWarp>
          </a:bodyPr>
          <a:lstStyle>
            <a:lvl1pPr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008" y="8829037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b" anchorCtr="0" compatLnSpc="1">
            <a:prstTxWarp prst="textNoShape">
              <a:avLst/>
            </a:prstTxWarp>
          </a:bodyPr>
          <a:lstStyle>
            <a:lvl1pPr algn="r"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CDF729F-721F-498C-A84E-8FF9F67BB1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2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1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t" anchorCtr="0" compatLnSpc="1">
            <a:prstTxWarp prst="textNoShape">
              <a:avLst/>
            </a:prstTxWarp>
          </a:bodyPr>
          <a:lstStyle>
            <a:lvl1pPr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008" y="1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t" anchorCtr="0" compatLnSpc="1">
            <a:prstTxWarp prst="textNoShape">
              <a:avLst/>
            </a:prstTxWarp>
          </a:bodyPr>
          <a:lstStyle>
            <a:lvl1pPr algn="r"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60" y="4416111"/>
            <a:ext cx="5607684" cy="4184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29037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b" anchorCtr="0" compatLnSpc="1">
            <a:prstTxWarp prst="textNoShape">
              <a:avLst/>
            </a:prstTxWarp>
          </a:bodyPr>
          <a:lstStyle>
            <a:lvl1pPr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008" y="8829037"/>
            <a:ext cx="3040809" cy="4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69" tIns="46286" rIns="92569" bIns="46286" numCol="1" anchor="b" anchorCtr="0" compatLnSpc="1">
            <a:prstTxWarp prst="textNoShape">
              <a:avLst/>
            </a:prstTxWarp>
          </a:bodyPr>
          <a:lstStyle>
            <a:lvl1pPr algn="r" defTabSz="925671" eaLnBrk="1" hangingPunct="1">
              <a:spcBef>
                <a:spcPct val="0"/>
              </a:spcBef>
              <a:buClrTx/>
              <a:buSzTx/>
              <a:buFontTx/>
              <a:buNone/>
              <a:defRPr sz="13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7E875B2-7696-477A-B572-9122C9EAC5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845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390">
              <a:defRPr/>
            </a:pP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E875B2-7696-477A-B572-9122C9EAC5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1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 dirty="0">
              <a:cs typeface="+mn-cs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2000" i="1" dirty="0"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524125" y="500063"/>
            <a:ext cx="39594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3600" i="1" dirty="0" smtClean="0">
                <a:cs typeface="+mn-cs"/>
              </a:rPr>
              <a:t>374th Airlift Wing</a:t>
            </a:r>
            <a:endParaRPr lang="en-US" sz="3600" i="1" dirty="0"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 dirty="0">
              <a:cs typeface="+mn-cs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114801" y="5130800"/>
            <a:ext cx="4495800" cy="10477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467101" y="2400300"/>
            <a:ext cx="5143500" cy="1600200"/>
          </a:xfrm>
        </p:spPr>
        <p:txBody>
          <a:bodyPr anchor="t" anchorCtr="0"/>
          <a:lstStyle>
            <a:lvl1pPr>
              <a:defRPr sz="4800">
                <a:solidFill>
                  <a:srgbClr val="0C2D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DE80D-4DAA-46AB-9FEC-18842FF44A1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450" y="2071400"/>
            <a:ext cx="2776200" cy="2704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C2D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84300"/>
            <a:ext cx="8369300" cy="4838700"/>
          </a:xfrm>
        </p:spPr>
        <p:txBody>
          <a:bodyPr/>
          <a:lstStyle>
            <a:lvl1pPr>
              <a:buClr>
                <a:srgbClr val="0C2D83"/>
              </a:buClr>
              <a:defRPr/>
            </a:lvl1pPr>
            <a:lvl2pPr>
              <a:buClr>
                <a:srgbClr val="0C2D83"/>
              </a:buClr>
              <a:defRPr/>
            </a:lvl2pPr>
            <a:lvl3pPr>
              <a:buClr>
                <a:srgbClr val="0C2D83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A016-0B79-49F4-82EC-377828F3D4F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8212B-C2FD-4046-B834-EACB141DE9D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313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javascript:ClickThumbnail(16)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84300"/>
            <a:ext cx="82835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6294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SzTx/>
              <a:buFontTx/>
              <a:buNone/>
              <a:defRPr sz="1000" b="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0F3962E-1B1A-4DC8-AF35-CCEB5755890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i="1" dirty="0">
                <a:latin typeface="Century Schoolbook" pitchFamily="18" charset="0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 of Slide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 dirty="0">
              <a:cs typeface="+mn-cs"/>
            </a:endParaRP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000" b="0" dirty="0">
              <a:cs typeface="+mn-cs"/>
            </a:endParaRPr>
          </a:p>
        </p:txBody>
      </p:sp>
      <p:pic>
        <p:nvPicPr>
          <p:cNvPr id="9" name="Picture 7" descr="Picture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514" y="87084"/>
            <a:ext cx="1138670" cy="110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126" r:id="rId1"/>
    <p:sldLayoutId id="2147486114" r:id="rId2"/>
    <p:sldLayoutId id="2147486118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100000"/>
        </a:lnSpc>
        <a:spcBef>
          <a:spcPts val="36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962656" y="2088162"/>
            <a:ext cx="6168644" cy="2508221"/>
          </a:xfrm>
        </p:spPr>
        <p:txBody>
          <a:bodyPr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米国政府との取引について</a:t>
            </a:r>
            <a:r>
              <a:rPr lang="en-US" altLang="ja-JP" sz="3600" dirty="0" smtClean="0">
                <a:solidFill>
                  <a:schemeClr val="tx1"/>
                </a:solidFill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/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Doing Business With </a:t>
            </a:r>
            <a:br>
              <a:rPr lang="en-US" altLang="ja-JP" sz="3600" dirty="0">
                <a:solidFill>
                  <a:schemeClr val="tx1"/>
                </a:solidFill>
              </a:rPr>
            </a:br>
            <a:r>
              <a:rPr lang="en-US" altLang="ja-JP" sz="3600" dirty="0">
                <a:solidFill>
                  <a:schemeClr val="tx1"/>
                </a:solidFill>
              </a:rPr>
              <a:t>the U.S. </a:t>
            </a:r>
            <a:r>
              <a:rPr lang="en-US" altLang="ja-JP" sz="3600" dirty="0" smtClean="0">
                <a:solidFill>
                  <a:schemeClr val="tx1"/>
                </a:solidFill>
              </a:rPr>
              <a:t>Government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sz="3600" dirty="0" smtClean="0"/>
              <a:t>    </a:t>
            </a:r>
            <a:br>
              <a:rPr lang="en-US" sz="36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53DE80D-4DAA-46AB-9FEC-18842FF44A1E}" type="slidenum">
              <a:rPr lang="en-US" smtClean="0"/>
              <a:pPr>
                <a:defRPr/>
              </a:pPr>
              <a:t>1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3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500" dirty="0" smtClean="0"/>
              <a:t>クレジットカード受け付けに際する懸念事項</a:t>
            </a:r>
            <a:endParaRPr lang="en-US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500" dirty="0" smtClean="0"/>
              <a:t>手数料が懸念事項の場合、請求額に含めることの検討</a:t>
            </a:r>
            <a:endParaRPr lang="en-US" altLang="ja-JP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500" dirty="0"/>
              <a:t>クレジッ</a:t>
            </a:r>
            <a:r>
              <a:rPr lang="ja-JP" altLang="en-US" sz="2500" dirty="0" smtClean="0"/>
              <a:t>ト</a:t>
            </a:r>
            <a:r>
              <a:rPr lang="ja-JP" altLang="en-US" sz="2500" dirty="0"/>
              <a:t>カー</a:t>
            </a:r>
            <a:r>
              <a:rPr lang="ja-JP" altLang="en-US" sz="2500" dirty="0" smtClean="0"/>
              <a:t>ド受け付けに際する軍への要望</a:t>
            </a:r>
            <a:endParaRPr lang="en-US" sz="2500" dirty="0" smtClean="0"/>
          </a:p>
          <a:p>
            <a:pPr marL="0" indent="0">
              <a:buNone/>
            </a:pPr>
            <a:endParaRPr lang="en-US" altLang="ja-JP" sz="2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500" dirty="0" smtClean="0"/>
              <a:t>What </a:t>
            </a:r>
            <a:r>
              <a:rPr lang="en-US" altLang="ja-JP" sz="2500" dirty="0" smtClean="0"/>
              <a:t>are the concerns with accepting credit cards?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500" dirty="0" smtClean="0"/>
              <a:t>If the concerns are about the fees why don’t you include it in invoice amount or set an min charge amount?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500" dirty="0" smtClean="0"/>
              <a:t>What do you need from us to be open to accepting credit cards?</a:t>
            </a:r>
          </a:p>
          <a:p>
            <a:pPr marL="0" indent="0">
              <a:buNone/>
            </a:pPr>
            <a:endParaRPr lang="en-US" altLang="ja-JP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91A016-0B79-49F4-82EC-377828F3D4F6}" type="slidenum">
              <a:rPr lang="en-US" smtClean="0"/>
              <a:pPr>
                <a:defRPr/>
              </a:pPr>
              <a:t>2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0519" y="98854"/>
            <a:ext cx="7069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3600" dirty="0" smtClean="0"/>
              <a:t>クレジットカード利用</a:t>
            </a:r>
            <a:endParaRPr lang="ja-JP" altLang="en-US" sz="3600" dirty="0"/>
          </a:p>
          <a:p>
            <a:pPr algn="r"/>
            <a:r>
              <a:rPr lang="en-US" sz="3600" dirty="0" smtClean="0"/>
              <a:t>Credit Card Usage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5094"/>
            <a:ext cx="1117294" cy="110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2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ja-JP" altLang="en-US" sz="2200" dirty="0" smtClean="0"/>
              <a:t>支払い迅速化</a:t>
            </a: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200" dirty="0" smtClean="0"/>
              <a:t>事務管理費削減</a:t>
            </a: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200" dirty="0" smtClean="0"/>
              <a:t>会計責任増加</a:t>
            </a:r>
            <a:endParaRPr lang="en-US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200" dirty="0" smtClean="0"/>
              <a:t>取引量増加</a:t>
            </a:r>
            <a:endParaRPr lang="en-US" altLang="ja-JP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200" dirty="0"/>
              <a:t>拡</a:t>
            </a:r>
            <a:r>
              <a:rPr lang="ja-JP" altLang="en-US" sz="2200" dirty="0" smtClean="0"/>
              <a:t>張</a:t>
            </a:r>
            <a:r>
              <a:rPr lang="ja-JP" altLang="en-US" sz="2200" dirty="0"/>
              <a:t>利</a:t>
            </a:r>
            <a:r>
              <a:rPr lang="ja-JP" altLang="en-US" sz="2200" dirty="0" smtClean="0"/>
              <a:t>用計画による利用上限額</a:t>
            </a:r>
            <a:r>
              <a:rPr lang="en-US" altLang="ja-JP" sz="2200" dirty="0" smtClean="0"/>
              <a:t>250,000</a:t>
            </a:r>
            <a:r>
              <a:rPr lang="ja-JP" altLang="en-US" sz="2200" dirty="0" smtClean="0"/>
              <a:t>ドル</a:t>
            </a:r>
            <a:endParaRPr lang="en-US" altLang="ja-JP" sz="22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200" dirty="0"/>
              <a:t>オンライ</a:t>
            </a:r>
            <a:r>
              <a:rPr lang="ja-JP" altLang="en-US" sz="2200" dirty="0" smtClean="0"/>
              <a:t>ン利用</a:t>
            </a:r>
            <a:endParaRPr lang="en-US" sz="2200" dirty="0"/>
          </a:p>
          <a:p>
            <a:pPr marL="0" indent="0">
              <a:buNone/>
            </a:pPr>
            <a:endParaRPr lang="en-US" altLang="ja-JP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Faster payment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Reduces administrative processing costs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Increases transaction accountability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Increased business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Expanded use program allows for up to </a:t>
            </a:r>
            <a:r>
              <a:rPr lang="en-US" altLang="ja-JP" sz="2200" dirty="0" err="1" smtClean="0"/>
              <a:t>250K</a:t>
            </a:r>
            <a:r>
              <a:rPr lang="en-US" altLang="ja-JP" sz="2200" dirty="0" smtClean="0"/>
              <a:t> purchases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2200" dirty="0" smtClean="0"/>
              <a:t>Online presence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91A016-0B79-49F4-82EC-377828F3D4F6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0519" y="98854"/>
            <a:ext cx="70697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3600" dirty="0" smtClean="0"/>
              <a:t>GPC</a:t>
            </a:r>
            <a:r>
              <a:rPr lang="ja-JP" altLang="en-US" sz="3600" dirty="0" smtClean="0"/>
              <a:t>の利点</a:t>
            </a:r>
            <a:endParaRPr lang="ja-JP" altLang="en-US" sz="3600" dirty="0"/>
          </a:p>
          <a:p>
            <a:pPr algn="r"/>
            <a:r>
              <a:rPr lang="en-US" sz="3600" dirty="0" smtClean="0"/>
              <a:t>Benefits of GPC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85094"/>
            <a:ext cx="1117294" cy="110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4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200" dirty="0" smtClean="0">
                <a:solidFill>
                  <a:schemeClr val="tx1"/>
                </a:solidFill>
              </a:rPr>
              <a:t>質問</a:t>
            </a:r>
            <a:r>
              <a:rPr lang="ja-JP" altLang="en-US" sz="3200" dirty="0">
                <a:solidFill>
                  <a:schemeClr val="tx1"/>
                </a:solidFill>
              </a:rPr>
              <a:t/>
            </a:r>
            <a:br>
              <a:rPr lang="ja-JP" altLang="en-US" sz="3200" dirty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Questions?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69300" cy="5056841"/>
          </a:xfrm>
        </p:spPr>
        <p:txBody>
          <a:bodyPr/>
          <a:lstStyle/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en-US" altLang="ja-JP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91A016-0B79-49F4-82EC-377828F3D4F6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85094"/>
            <a:ext cx="1117294" cy="1100237"/>
          </a:xfrm>
          <a:prstGeom prst="rect">
            <a:avLst/>
          </a:prstGeom>
        </p:spPr>
      </p:pic>
      <p:pic>
        <p:nvPicPr>
          <p:cNvPr id="6" name="Picture 5" descr="C:\Users\1235460838A\Pictures\hello-under-construction-264560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49" y="1881281"/>
            <a:ext cx="5037723" cy="416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839" y="1273276"/>
            <a:ext cx="1650078" cy="26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4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 AF CC Brief Ch2_RF093">
  <a:themeElements>
    <a:clrScheme name="PACAF Presentation Template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ACAF Presentatio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CAF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CAF Presentatio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CAF Presentation Templat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2A76AA-4A5F-478B-96EA-12EBB809DDA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DBE6D8-EA8F-47E7-8D19-AD5CA8A9F3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1F87E42-F0FB-49AD-AAED-772B761CAC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7 AF CC Brief Ch2_RF093</Template>
  <TotalTime>29748</TotalTime>
  <Words>219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Century Schoolbook</vt:lpstr>
      <vt:lpstr>Wingdings</vt:lpstr>
      <vt:lpstr>7 AF CC Brief Ch2_RF093</vt:lpstr>
      <vt:lpstr>米国政府との取引について  Doing Business With  the U.S. Government       </vt:lpstr>
      <vt:lpstr>PowerPoint Presentation</vt:lpstr>
      <vt:lpstr>PowerPoint Presentation</vt:lpstr>
      <vt:lpstr>質問 Questions?</vt:lpstr>
    </vt:vector>
  </TitlesOfParts>
  <Company>U.S. Air Force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PACAF_Deployment_Brief_Shell</dc:title>
  <dc:creator>PACAF A3</dc:creator>
  <cp:lastModifiedBy>KAGEYAMA, KENJI CIV JP USAF PACAF 374 CONS/PKP</cp:lastModifiedBy>
  <cp:revision>2930</cp:revision>
  <cp:lastPrinted>2019-04-04T00:56:38Z</cp:lastPrinted>
  <dcterms:created xsi:type="dcterms:W3CDTF">2009-06-24T02:45:14Z</dcterms:created>
  <dcterms:modified xsi:type="dcterms:W3CDTF">2019-04-04T01:53:28Z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822173</vt:lpwstr>
  </property>
  <property fmtid="{D5CDD505-2E9C-101B-9397-08002B2CF9AE}" pid="3" name="NXPowerLiteVersion">
    <vt:lpwstr>D3.7.2</vt:lpwstr>
  </property>
</Properties>
</file>